
<file path=[Content_Types].xml><?xml version="1.0" encoding="utf-8"?>
<Types xmlns="http://schemas.openxmlformats.org/package/2006/content-types">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6" r:id="rId2"/>
    <p:sldId id="257" r:id="rId3"/>
    <p:sldId id="261" r:id="rId4"/>
    <p:sldId id="258" r:id="rId5"/>
    <p:sldId id="259" r:id="rId6"/>
    <p:sldId id="260" r:id="rId7"/>
    <p:sldId id="263" r:id="rId8"/>
    <p:sldId id="270" r:id="rId9"/>
    <p:sldId id="268" r:id="rId10"/>
    <p:sldId id="276" r:id="rId11"/>
    <p:sldId id="277" r:id="rId12"/>
    <p:sldId id="279" r:id="rId13"/>
    <p:sldId id="280" r:id="rId14"/>
    <p:sldId id="264" r:id="rId15"/>
    <p:sldId id="265" r:id="rId16"/>
    <p:sldId id="271" r:id="rId17"/>
    <p:sldId id="266" r:id="rId18"/>
    <p:sldId id="267" r:id="rId19"/>
    <p:sldId id="281" r:id="rId20"/>
    <p:sldId id="26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E18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D0FBDE-9C61-33D6-8D55-7CC2835EA028}" v="61" dt="2024-04-27T23:38:34.718"/>
    <p1510:client id="{98B8C447-59F9-C006-A2F5-2E8DE46903E2}" v="667" dt="2024-04-27T02:01:12.983"/>
    <p1510:client id="{98CC55FB-D362-53A7-7440-FA49430C130E}" v="1275" dt="2024-04-27T00:23:09.973"/>
    <p1510:client id="{AB19A12C-66F6-0D53-4728-231B5C7785FA}" v="1176" dt="2024-04-27T23:27:28.495"/>
    <p1510:client id="{F8D7F5E9-2FC2-DE9A-856A-98B78944685A}" v="1331" dt="2024-04-28T00:20:32.5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jpeg>
</file>

<file path=ppt/media/image3.jpeg>
</file>

<file path=ppt/media/image4.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96DFF08F-DC6B-4601-B491-B0F83F6DD2DA}" type="datetimeFigureOut">
              <a:rPr lang="en-US" dirty="0"/>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737235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DFF08F-DC6B-4601-B491-B0F83F6DD2DA}" type="datetimeFigureOut">
              <a:rPr lang="en-US" dirty="0"/>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481254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422854"/>
            <a:ext cx="2743196" cy="365125"/>
          </a:xfrm>
        </p:spPr>
        <p:txBody>
          <a:bodyPr/>
          <a:lstStyle/>
          <a:p>
            <a:fld id="{96DFF08F-DC6B-4601-B491-B0F83F6DD2DA}" type="datetimeFigureOut">
              <a:rPr lang="en-US" dirty="0"/>
              <a:t>4/27/2024</a:t>
            </a:fld>
            <a:endParaRPr lang="en-US"/>
          </a:p>
        </p:txBody>
      </p:sp>
      <p:sp>
        <p:nvSpPr>
          <p:cNvPr id="5" name="Footer Placeholder 4"/>
          <p:cNvSpPr>
            <a:spLocks noGrp="1"/>
          </p:cNvSpPr>
          <p:nvPr>
            <p:ph type="ftr" sz="quarter" idx="11"/>
          </p:nvPr>
        </p:nvSpPr>
        <p:spPr>
          <a:xfrm>
            <a:off x="3776135" y="6422854"/>
            <a:ext cx="4279669" cy="365125"/>
          </a:xfrm>
        </p:spPr>
        <p:txBody>
          <a:bodyPr/>
          <a:lstStyle/>
          <a:p>
            <a:endParaRPr lang="en-US"/>
          </a:p>
        </p:txBody>
      </p:sp>
      <p:sp>
        <p:nvSpPr>
          <p:cNvPr id="6" name="Slide Number Placeholder 5"/>
          <p:cNvSpPr>
            <a:spLocks noGrp="1"/>
          </p:cNvSpPr>
          <p:nvPr>
            <p:ph type="sldNum" sz="quarter" idx="12"/>
          </p:nvPr>
        </p:nvSpPr>
        <p:spPr>
          <a:xfrm>
            <a:off x="8073048" y="6422854"/>
            <a:ext cx="879759" cy="365125"/>
          </a:xfrm>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704746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DFF08F-DC6B-4601-B491-B0F83F6DD2DA}" type="datetimeFigureOut">
              <a:rPr lang="en-US" dirty="0"/>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482331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96DFF08F-DC6B-4601-B491-B0F83F6DD2DA}" type="datetimeFigureOut">
              <a:rPr lang="en-US" dirty="0"/>
              <a:pPr/>
              <a:t>4/27/2024</a:t>
            </a:fld>
            <a:endParaRPr lang="en-US"/>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145107809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6DFF08F-DC6B-4601-B491-B0F83F6DD2DA}" type="datetimeFigureOut">
              <a:rPr lang="en-US" dirty="0"/>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599592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DFF08F-DC6B-4601-B491-B0F83F6DD2DA}" type="datetimeFigureOut">
              <a:rPr lang="en-US" dirty="0"/>
              <a:t>4/27/2024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691049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DFF08F-DC6B-4601-B491-B0F83F6DD2DA}" type="datetimeFigureOut">
              <a:rPr lang="en-US" dirty="0"/>
              <a:t>4/27/2024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2010265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dirty="0"/>
              <a:t>4/27/2024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740743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824321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760420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6E1843"/>
        </a:solidFill>
        <a:effectLst/>
      </p:bgPr>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96DFF08F-DC6B-4601-B491-B0F83F6DD2DA}" type="datetimeFigureOut">
              <a:rPr lang="en-US" dirty="0"/>
              <a:pPr/>
              <a:t>4/27/2024</a:t>
            </a:fld>
            <a:endParaRPr lang="en-US"/>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2326489099"/>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174F144-A4B7-4796-82DD-F653F89675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19FC269D-9D99-BA90-A554-8485E2B6F60F}"/>
              </a:ext>
            </a:extLst>
          </p:cNvPr>
          <p:cNvPicPr>
            <a:picLocks noChangeAspect="1"/>
          </p:cNvPicPr>
          <p:nvPr/>
        </p:nvPicPr>
        <p:blipFill rotWithShape="1">
          <a:blip r:embed="rId2">
            <a:duotone>
              <a:prstClr val="black"/>
              <a:prstClr val="white"/>
            </a:duotone>
            <a:alphaModFix amt="35000"/>
          </a:blip>
          <a:srcRect t="20216" r="1" b="24097"/>
          <a:stretch/>
        </p:blipFill>
        <p:spPr>
          <a:xfrm>
            <a:off x="20" y="10"/>
            <a:ext cx="12191980" cy="6857990"/>
          </a:xfrm>
          <a:prstGeom prst="rect">
            <a:avLst/>
          </a:prstGeom>
        </p:spPr>
      </p:pic>
      <p:sp>
        <p:nvSpPr>
          <p:cNvPr id="14" name="Rectangle 13">
            <a:extLst>
              <a:ext uri="{FF2B5EF4-FFF2-40B4-BE49-F238E27FC236}">
                <a16:creationId xmlns:a16="http://schemas.microsoft.com/office/drawing/2014/main" id="{3AB9CC68-034B-4A9A-9883-2B9DFDCA33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059012"/>
            <a:ext cx="12188952" cy="1828800"/>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Corbel" panose="020B0503020204020204"/>
            </a:endParaRPr>
          </a:p>
        </p:txBody>
      </p:sp>
      <p:sp>
        <p:nvSpPr>
          <p:cNvPr id="2" name="Title 1"/>
          <p:cNvSpPr>
            <a:spLocks noGrp="1"/>
          </p:cNvSpPr>
          <p:nvPr>
            <p:ph type="ctrTitle"/>
          </p:nvPr>
        </p:nvSpPr>
        <p:spPr>
          <a:xfrm>
            <a:off x="365759" y="2194560"/>
            <a:ext cx="11471565" cy="1739347"/>
          </a:xfrm>
        </p:spPr>
        <p:txBody>
          <a:bodyPr vert="horz" lIns="91440" tIns="45720" rIns="91440" bIns="45720" rtlCol="0">
            <a:normAutofit/>
          </a:bodyPr>
          <a:lstStyle/>
          <a:p>
            <a:r>
              <a:rPr lang="en-US" b="1">
                <a:solidFill>
                  <a:schemeClr val="accent4">
                    <a:lumMod val="75000"/>
                  </a:schemeClr>
                </a:solidFill>
                <a:latin typeface="Avenir Next LT Pro"/>
              </a:rPr>
              <a:t>Purple Blossom</a:t>
            </a:r>
          </a:p>
        </p:txBody>
      </p:sp>
      <p:sp>
        <p:nvSpPr>
          <p:cNvPr id="3" name="Subtitle 2"/>
          <p:cNvSpPr>
            <a:spLocks noGrp="1"/>
          </p:cNvSpPr>
          <p:nvPr>
            <p:ph type="subTitle" idx="1"/>
          </p:nvPr>
        </p:nvSpPr>
        <p:spPr>
          <a:xfrm>
            <a:off x="572655" y="4439595"/>
            <a:ext cx="10972800" cy="405940"/>
          </a:xfrm>
        </p:spPr>
        <p:style>
          <a:lnRef idx="2">
            <a:schemeClr val="accent5"/>
          </a:lnRef>
          <a:fillRef idx="1">
            <a:schemeClr val="lt1"/>
          </a:fillRef>
          <a:effectRef idx="0">
            <a:schemeClr val="accent5"/>
          </a:effectRef>
          <a:fontRef idx="minor">
            <a:schemeClr val="dk1"/>
          </a:fontRef>
        </p:style>
        <p:txBody>
          <a:bodyPr vert="horz" lIns="91440" tIns="45720" rIns="91440" bIns="45720" rtlCol="0" anchor="ctr">
            <a:normAutofit lnSpcReduction="10000"/>
          </a:bodyPr>
          <a:lstStyle/>
          <a:p>
            <a:r>
              <a:rPr lang="en-US" sz="2400" i="1">
                <a:latin typeface="Avenir Next LT Pro Light"/>
              </a:rPr>
              <a:t>Presented by </a:t>
            </a:r>
            <a:r>
              <a:rPr lang="en-US" sz="2400" b="1" i="1">
                <a:latin typeface="Avenir Next LT Pro Light"/>
              </a:rPr>
              <a:t>Austin Amash</a:t>
            </a:r>
            <a:r>
              <a:rPr lang="en-US" sz="2400" i="1">
                <a:latin typeface="Avenir Next LT Pro Light"/>
              </a:rPr>
              <a:t>, </a:t>
            </a:r>
            <a:r>
              <a:rPr lang="en-US" sz="2400" b="1" i="1">
                <a:latin typeface="Avenir Next LT Pro Light"/>
              </a:rPr>
              <a:t>Ian Yarwood</a:t>
            </a:r>
            <a:r>
              <a:rPr lang="en-US" sz="2400" i="1">
                <a:latin typeface="Avenir Next LT Pro Light"/>
              </a:rPr>
              <a:t>, </a:t>
            </a:r>
            <a:r>
              <a:rPr lang="en-US" sz="2400" b="1" i="1">
                <a:latin typeface="Avenir Next LT Pro Light"/>
              </a:rPr>
              <a:t>Christian Schulitz</a:t>
            </a:r>
            <a:r>
              <a:rPr lang="en-US" sz="2400" i="1">
                <a:latin typeface="Avenir Next LT Pro Light"/>
              </a:rPr>
              <a:t>, and </a:t>
            </a:r>
            <a:r>
              <a:rPr lang="en-US" sz="2400" b="1" i="1">
                <a:latin typeface="Avenir Next LT Pro Light"/>
              </a:rPr>
              <a:t>Logan Stanly</a:t>
            </a:r>
            <a:r>
              <a:rPr lang="en-US" sz="2400" i="1">
                <a:latin typeface="Avenir Next LT Pro Light"/>
              </a:rPr>
              <a:t> </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EB16D-1DF5-A88A-B420-0E60138EC06C}"/>
              </a:ext>
            </a:extLst>
          </p:cNvPr>
          <p:cNvSpPr>
            <a:spLocks noGrp="1"/>
          </p:cNvSpPr>
          <p:nvPr>
            <p:ph type="title"/>
          </p:nvPr>
        </p:nvSpPr>
        <p:spPr>
          <a:xfrm>
            <a:off x="4237065" y="325740"/>
            <a:ext cx="3715789" cy="1508760"/>
          </a:xfrm>
        </p:spPr>
        <p:txBody>
          <a:bodyPr/>
          <a:lstStyle/>
          <a:p>
            <a:pPr algn="ctr"/>
            <a:r>
              <a:rPr lang="en-US" b="1">
                <a:solidFill>
                  <a:schemeClr val="accent4">
                    <a:lumMod val="75000"/>
                  </a:schemeClr>
                </a:solidFill>
                <a:latin typeface="Avenir Next LT Pro"/>
              </a:rPr>
              <a:t>Acid Pool</a:t>
            </a:r>
            <a:r>
              <a:rPr lang="en-US">
                <a:solidFill>
                  <a:schemeClr val="accent4">
                    <a:lumMod val="75000"/>
                  </a:schemeClr>
                </a:solidFill>
              </a:rPr>
              <a:t> </a:t>
            </a:r>
          </a:p>
        </p:txBody>
      </p:sp>
      <p:sp>
        <p:nvSpPr>
          <p:cNvPr id="3" name="Content Placeholder 2">
            <a:extLst>
              <a:ext uri="{FF2B5EF4-FFF2-40B4-BE49-F238E27FC236}">
                <a16:creationId xmlns:a16="http://schemas.microsoft.com/office/drawing/2014/main" id="{E0F4E519-0C5F-6A6A-5F84-B0FFECFF41DD}"/>
              </a:ext>
            </a:extLst>
          </p:cNvPr>
          <p:cNvSpPr>
            <a:spLocks noGrp="1"/>
          </p:cNvSpPr>
          <p:nvPr>
            <p:ph idx="1"/>
          </p:nvPr>
        </p:nvSpPr>
        <p:spPr>
          <a:xfrm>
            <a:off x="2192" y="1831571"/>
            <a:ext cx="9784080" cy="4206240"/>
          </a:xfrm>
        </p:spPr>
        <p:txBody>
          <a:bodyPr/>
          <a:lstStyle/>
          <a:p>
            <a:endParaRPr lang="en-US"/>
          </a:p>
        </p:txBody>
      </p:sp>
    </p:spTree>
    <p:extLst>
      <p:ext uri="{BB962C8B-B14F-4D97-AF65-F5344CB8AC3E}">
        <p14:creationId xmlns:p14="http://schemas.microsoft.com/office/powerpoint/2010/main" val="5069821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EB16D-1DF5-A88A-B420-0E60138EC06C}"/>
              </a:ext>
            </a:extLst>
          </p:cNvPr>
          <p:cNvSpPr>
            <a:spLocks noGrp="1"/>
          </p:cNvSpPr>
          <p:nvPr>
            <p:ph type="title"/>
          </p:nvPr>
        </p:nvSpPr>
        <p:spPr>
          <a:xfrm>
            <a:off x="3775246" y="265704"/>
            <a:ext cx="4644042" cy="1508760"/>
          </a:xfrm>
        </p:spPr>
        <p:txBody>
          <a:bodyPr/>
          <a:lstStyle/>
          <a:p>
            <a:pPr algn="ctr"/>
            <a:r>
              <a:rPr lang="en-US" b="1">
                <a:solidFill>
                  <a:schemeClr val="accent4">
                    <a:lumMod val="75000"/>
                  </a:schemeClr>
                </a:solidFill>
                <a:latin typeface="Avenir Next LT Pro"/>
              </a:rPr>
              <a:t>Spinner Trap</a:t>
            </a:r>
          </a:p>
        </p:txBody>
      </p:sp>
      <p:sp>
        <p:nvSpPr>
          <p:cNvPr id="3" name="Content Placeholder 2">
            <a:extLst>
              <a:ext uri="{FF2B5EF4-FFF2-40B4-BE49-F238E27FC236}">
                <a16:creationId xmlns:a16="http://schemas.microsoft.com/office/drawing/2014/main" id="{E0F4E519-0C5F-6A6A-5F84-B0FFECFF41DD}"/>
              </a:ext>
            </a:extLst>
          </p:cNvPr>
          <p:cNvSpPr>
            <a:spLocks noGrp="1"/>
          </p:cNvSpPr>
          <p:nvPr>
            <p:ph idx="1"/>
          </p:nvPr>
        </p:nvSpPr>
        <p:spPr>
          <a:xfrm>
            <a:off x="2192" y="1831571"/>
            <a:ext cx="9784080" cy="4206240"/>
          </a:xfrm>
        </p:spPr>
        <p:txBody>
          <a:bodyPr/>
          <a:lstStyle/>
          <a:p>
            <a:endParaRPr lang="en-US"/>
          </a:p>
        </p:txBody>
      </p:sp>
    </p:spTree>
    <p:extLst>
      <p:ext uri="{BB962C8B-B14F-4D97-AF65-F5344CB8AC3E}">
        <p14:creationId xmlns:p14="http://schemas.microsoft.com/office/powerpoint/2010/main" val="998623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EB16D-1DF5-A88A-B420-0E60138EC06C}"/>
              </a:ext>
            </a:extLst>
          </p:cNvPr>
          <p:cNvSpPr>
            <a:spLocks noGrp="1"/>
          </p:cNvSpPr>
          <p:nvPr>
            <p:ph type="title"/>
          </p:nvPr>
        </p:nvSpPr>
        <p:spPr>
          <a:xfrm>
            <a:off x="4320192" y="210285"/>
            <a:ext cx="3549535" cy="1508760"/>
          </a:xfrm>
        </p:spPr>
        <p:txBody>
          <a:bodyPr/>
          <a:lstStyle/>
          <a:p>
            <a:pPr algn="ctr"/>
            <a:r>
              <a:rPr lang="en-US" b="1">
                <a:solidFill>
                  <a:schemeClr val="accent4">
                    <a:lumMod val="75000"/>
                  </a:schemeClr>
                </a:solidFill>
                <a:latin typeface="Avenir Next LT Pro"/>
              </a:rPr>
              <a:t>Spike Traps</a:t>
            </a:r>
            <a:r>
              <a:rPr lang="en-US" b="1">
                <a:latin typeface="Avenir Next LT Pro"/>
              </a:rPr>
              <a:t> </a:t>
            </a:r>
          </a:p>
        </p:txBody>
      </p:sp>
      <p:sp>
        <p:nvSpPr>
          <p:cNvPr id="3" name="Content Placeholder 2">
            <a:extLst>
              <a:ext uri="{FF2B5EF4-FFF2-40B4-BE49-F238E27FC236}">
                <a16:creationId xmlns:a16="http://schemas.microsoft.com/office/drawing/2014/main" id="{E0F4E519-0C5F-6A6A-5F84-B0FFECFF41DD}"/>
              </a:ext>
            </a:extLst>
          </p:cNvPr>
          <p:cNvSpPr>
            <a:spLocks noGrp="1"/>
          </p:cNvSpPr>
          <p:nvPr>
            <p:ph idx="1"/>
          </p:nvPr>
        </p:nvSpPr>
        <p:spPr>
          <a:xfrm>
            <a:off x="2192" y="1831571"/>
            <a:ext cx="9784080" cy="4206240"/>
          </a:xfrm>
        </p:spPr>
        <p:txBody>
          <a:bodyPr/>
          <a:lstStyle/>
          <a:p>
            <a:endParaRPr lang="en-US"/>
          </a:p>
        </p:txBody>
      </p:sp>
    </p:spTree>
    <p:extLst>
      <p:ext uri="{BB962C8B-B14F-4D97-AF65-F5344CB8AC3E}">
        <p14:creationId xmlns:p14="http://schemas.microsoft.com/office/powerpoint/2010/main" val="3834013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EB16D-1DF5-A88A-B420-0E60138EC06C}"/>
              </a:ext>
            </a:extLst>
          </p:cNvPr>
          <p:cNvSpPr>
            <a:spLocks noGrp="1"/>
          </p:cNvSpPr>
          <p:nvPr>
            <p:ph type="title"/>
          </p:nvPr>
        </p:nvSpPr>
        <p:spPr>
          <a:xfrm>
            <a:off x="4897465" y="270322"/>
            <a:ext cx="2399607" cy="1508760"/>
          </a:xfrm>
        </p:spPr>
        <p:txBody>
          <a:bodyPr/>
          <a:lstStyle/>
          <a:p>
            <a:pPr algn="ctr"/>
            <a:r>
              <a:rPr lang="en-US" b="1">
                <a:solidFill>
                  <a:schemeClr val="accent4">
                    <a:lumMod val="75000"/>
                  </a:schemeClr>
                </a:solidFill>
                <a:latin typeface="Avenir Next LT Pro"/>
              </a:rPr>
              <a:t>Bosses</a:t>
            </a:r>
          </a:p>
        </p:txBody>
      </p:sp>
      <p:sp>
        <p:nvSpPr>
          <p:cNvPr id="3" name="Content Placeholder 2">
            <a:extLst>
              <a:ext uri="{FF2B5EF4-FFF2-40B4-BE49-F238E27FC236}">
                <a16:creationId xmlns:a16="http://schemas.microsoft.com/office/drawing/2014/main" id="{E0F4E519-0C5F-6A6A-5F84-B0FFECFF41DD}"/>
              </a:ext>
            </a:extLst>
          </p:cNvPr>
          <p:cNvSpPr>
            <a:spLocks noGrp="1"/>
          </p:cNvSpPr>
          <p:nvPr>
            <p:ph idx="1"/>
          </p:nvPr>
        </p:nvSpPr>
        <p:spPr>
          <a:xfrm>
            <a:off x="2192" y="1831571"/>
            <a:ext cx="9784080" cy="4206240"/>
          </a:xfrm>
        </p:spPr>
        <p:txBody>
          <a:bodyPr/>
          <a:lstStyle/>
          <a:p>
            <a:endParaRPr lang="en-US"/>
          </a:p>
        </p:txBody>
      </p:sp>
    </p:spTree>
    <p:extLst>
      <p:ext uri="{BB962C8B-B14F-4D97-AF65-F5344CB8AC3E}">
        <p14:creationId xmlns:p14="http://schemas.microsoft.com/office/powerpoint/2010/main" val="6900937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A758F27-EB0A-4675-AACF-0CD47C911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0BF37B-8E1A-61C8-C26C-22BFEE15DF8F}"/>
              </a:ext>
            </a:extLst>
          </p:cNvPr>
          <p:cNvSpPr>
            <a:spLocks noGrp="1"/>
          </p:cNvSpPr>
          <p:nvPr>
            <p:ph type="ctrTitle"/>
          </p:nvPr>
        </p:nvSpPr>
        <p:spPr>
          <a:xfrm>
            <a:off x="643466" y="5304675"/>
            <a:ext cx="10905065" cy="662672"/>
          </a:xfrm>
        </p:spPr>
        <p:txBody>
          <a:bodyPr anchor="b">
            <a:normAutofit/>
          </a:bodyPr>
          <a:lstStyle/>
          <a:p>
            <a:r>
              <a:rPr lang="en-US" sz="4000" b="1" dirty="0">
                <a:solidFill>
                  <a:schemeClr val="accent4">
                    <a:lumMod val="50000"/>
                  </a:schemeClr>
                </a:solidFill>
                <a:latin typeface="Avenir Next LT Pro"/>
              </a:rPr>
              <a:t>Technical Overview </a:t>
            </a:r>
          </a:p>
        </p:txBody>
      </p:sp>
      <p:sp>
        <p:nvSpPr>
          <p:cNvPr id="3" name="Content Placeholder 2">
            <a:extLst>
              <a:ext uri="{FF2B5EF4-FFF2-40B4-BE49-F238E27FC236}">
                <a16:creationId xmlns:a16="http://schemas.microsoft.com/office/drawing/2014/main" id="{5404F32E-A643-B3B8-FA3A-39B8F1387FC4}"/>
              </a:ext>
            </a:extLst>
          </p:cNvPr>
          <p:cNvSpPr>
            <a:spLocks noGrp="1"/>
          </p:cNvSpPr>
          <p:nvPr>
            <p:ph type="subTitle" idx="1"/>
          </p:nvPr>
        </p:nvSpPr>
        <p:spPr>
          <a:xfrm>
            <a:off x="643465" y="5967347"/>
            <a:ext cx="10905066" cy="338328"/>
          </a:xfrm>
        </p:spPr>
        <p:txBody>
          <a:bodyPr vert="horz" lIns="91440" tIns="45720" rIns="91440" bIns="45720" rtlCol="0" anchor="t">
            <a:noAutofit/>
          </a:bodyPr>
          <a:lstStyle/>
          <a:p>
            <a:pPr lvl="1"/>
            <a:r>
              <a:rPr lang="en-US" dirty="0">
                <a:solidFill>
                  <a:schemeClr val="accent4">
                    <a:lumMod val="50000"/>
                  </a:schemeClr>
                </a:solidFill>
                <a:latin typeface="Avenir Next LT Pro"/>
                <a:cs typeface="Arial"/>
              </a:rPr>
              <a:t>Art design, music, and game states </a:t>
            </a:r>
            <a:endParaRPr lang="en-US" dirty="0">
              <a:solidFill>
                <a:schemeClr val="accent4">
                  <a:lumMod val="50000"/>
                </a:schemeClr>
              </a:solidFill>
              <a:latin typeface="Avenir Next LT Pro"/>
            </a:endParaRPr>
          </a:p>
        </p:txBody>
      </p:sp>
      <p:pic>
        <p:nvPicPr>
          <p:cNvPr id="5" name="Picture 4" descr="Moving Gears">
            <a:extLst>
              <a:ext uri="{FF2B5EF4-FFF2-40B4-BE49-F238E27FC236}">
                <a16:creationId xmlns:a16="http://schemas.microsoft.com/office/drawing/2014/main" id="{1F9F81AF-C246-D8F9-348A-FD362718FC6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1900016" y="494988"/>
            <a:ext cx="8391965" cy="4720479"/>
          </a:xfrm>
          <a:prstGeom prst="rect">
            <a:avLst/>
          </a:prstGeom>
        </p:spPr>
      </p:pic>
    </p:spTree>
    <p:extLst>
      <p:ext uri="{BB962C8B-B14F-4D97-AF65-F5344CB8AC3E}">
        <p14:creationId xmlns:p14="http://schemas.microsoft.com/office/powerpoint/2010/main" val="1517052507"/>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6702F-BA9E-2D2B-406D-9E98D0F27860}"/>
              </a:ext>
            </a:extLst>
          </p:cNvPr>
          <p:cNvSpPr>
            <a:spLocks noGrp="1"/>
          </p:cNvSpPr>
          <p:nvPr>
            <p:ph type="title"/>
          </p:nvPr>
        </p:nvSpPr>
        <p:spPr>
          <a:xfrm>
            <a:off x="4431028" y="199509"/>
            <a:ext cx="3327862" cy="1508760"/>
          </a:xfrm>
        </p:spPr>
        <p:txBody>
          <a:bodyPr/>
          <a:lstStyle/>
          <a:p>
            <a:r>
              <a:rPr lang="en-US" b="1">
                <a:solidFill>
                  <a:schemeClr val="accent4">
                    <a:lumMod val="75000"/>
                  </a:schemeClr>
                </a:solidFill>
                <a:latin typeface="Avenir Next LT Pro"/>
              </a:rPr>
              <a:t>Art Design</a:t>
            </a:r>
          </a:p>
        </p:txBody>
      </p:sp>
      <p:sp>
        <p:nvSpPr>
          <p:cNvPr id="3" name="Content Placeholder 2">
            <a:extLst>
              <a:ext uri="{FF2B5EF4-FFF2-40B4-BE49-F238E27FC236}">
                <a16:creationId xmlns:a16="http://schemas.microsoft.com/office/drawing/2014/main" id="{F45596DD-BE13-C346-B570-C4B146CAC92B}"/>
              </a:ext>
            </a:extLst>
          </p:cNvPr>
          <p:cNvSpPr>
            <a:spLocks noGrp="1"/>
          </p:cNvSpPr>
          <p:nvPr>
            <p:ph idx="1"/>
          </p:nvPr>
        </p:nvSpPr>
        <p:spPr>
          <a:xfrm>
            <a:off x="2192" y="2052218"/>
            <a:ext cx="9784080" cy="4206240"/>
          </a:xfrm>
        </p:spPr>
        <p:txBody>
          <a:bodyPr vert="horz" lIns="91440" tIns="45720" rIns="91440" bIns="45720" rtlCol="0" anchor="t">
            <a:normAutofit/>
          </a:bodyPr>
          <a:lstStyle/>
          <a:p>
            <a:r>
              <a:rPr lang="en-US"/>
              <a:t>Utilized Unity Assets Store.</a:t>
            </a:r>
          </a:p>
          <a:p>
            <a:endParaRPr lang="en-US"/>
          </a:p>
          <a:p>
            <a:r>
              <a:rPr lang="en-US"/>
              <a:t>Used a combination of multiple asset packs </a:t>
            </a:r>
          </a:p>
        </p:txBody>
      </p:sp>
    </p:spTree>
    <p:extLst>
      <p:ext uri="{BB962C8B-B14F-4D97-AF65-F5344CB8AC3E}">
        <p14:creationId xmlns:p14="http://schemas.microsoft.com/office/powerpoint/2010/main" val="12114720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BA2D7-0925-B103-6EE2-365ED7570385}"/>
              </a:ext>
            </a:extLst>
          </p:cNvPr>
          <p:cNvSpPr>
            <a:spLocks noGrp="1"/>
          </p:cNvSpPr>
          <p:nvPr>
            <p:ph type="title"/>
          </p:nvPr>
        </p:nvSpPr>
        <p:spPr>
          <a:xfrm>
            <a:off x="3479683" y="210285"/>
            <a:ext cx="5225934" cy="1508760"/>
          </a:xfrm>
        </p:spPr>
        <p:txBody>
          <a:bodyPr/>
          <a:lstStyle/>
          <a:p>
            <a:r>
              <a:rPr lang="en-US" b="1">
                <a:latin typeface="Avenir Next LT Pro"/>
              </a:rPr>
              <a:t> </a:t>
            </a:r>
            <a:r>
              <a:rPr lang="en-US" b="1">
                <a:solidFill>
                  <a:schemeClr val="accent4">
                    <a:lumMod val="75000"/>
                  </a:schemeClr>
                </a:solidFill>
                <a:latin typeface="Avenir Next LT Pro"/>
              </a:rPr>
              <a:t>Game Interface</a:t>
            </a:r>
          </a:p>
        </p:txBody>
      </p:sp>
      <p:sp>
        <p:nvSpPr>
          <p:cNvPr id="3" name="Content Placeholder 2">
            <a:extLst>
              <a:ext uri="{FF2B5EF4-FFF2-40B4-BE49-F238E27FC236}">
                <a16:creationId xmlns:a16="http://schemas.microsoft.com/office/drawing/2014/main" id="{2232D48E-65DB-6F47-A394-875643AD2AEC}"/>
              </a:ext>
            </a:extLst>
          </p:cNvPr>
          <p:cNvSpPr>
            <a:spLocks noGrp="1"/>
          </p:cNvSpPr>
          <p:nvPr>
            <p:ph idx="1"/>
          </p:nvPr>
        </p:nvSpPr>
        <p:spPr>
          <a:xfrm>
            <a:off x="2192" y="2028869"/>
            <a:ext cx="9784080" cy="4206240"/>
          </a:xfrm>
        </p:spPr>
        <p:txBody>
          <a:bodyPr vert="horz" lIns="91440" tIns="45720" rIns="91440" bIns="45720" rtlCol="0" anchor="t">
            <a:normAutofit/>
          </a:bodyPr>
          <a:lstStyle/>
          <a:p>
            <a:r>
              <a:rPr lang="en-US" dirty="0"/>
              <a:t>Main Menu</a:t>
            </a:r>
          </a:p>
          <a:p>
            <a:pPr lvl="1">
              <a:buFont typeface="Courier New" pitchFamily="2" charset="2"/>
              <a:buChar char="o"/>
            </a:pPr>
            <a:r>
              <a:rPr lang="en-US" dirty="0"/>
              <a:t>A way for the player to navigate from level to level.</a:t>
            </a:r>
          </a:p>
          <a:p>
            <a:endParaRPr lang="en-US" dirty="0"/>
          </a:p>
          <a:p>
            <a:r>
              <a:rPr lang="en-US" dirty="0"/>
              <a:t>In game interface</a:t>
            </a:r>
          </a:p>
          <a:p>
            <a:pPr lvl="1">
              <a:buFont typeface="Courier New" pitchFamily="2" charset="2"/>
              <a:buChar char="o"/>
            </a:pPr>
            <a:r>
              <a:rPr lang="en-US" dirty="0"/>
              <a:t>Shows the game with no game elements present. </a:t>
            </a:r>
            <a:br>
              <a:rPr lang="en-US" dirty="0"/>
            </a:br>
            <a:r>
              <a:rPr lang="en-US" dirty="0"/>
              <a:t> </a:t>
            </a:r>
          </a:p>
          <a:p>
            <a:pPr marL="0" indent="0">
              <a:buNone/>
            </a:pPr>
            <a:endParaRPr lang="en-US" dirty="0"/>
          </a:p>
          <a:p>
            <a:pPr marL="0" indent="0">
              <a:buNone/>
            </a:pPr>
            <a:r>
              <a:rPr lang="en-US" dirty="0"/>
              <a:t> </a:t>
            </a:r>
          </a:p>
        </p:txBody>
      </p:sp>
    </p:spTree>
    <p:extLst>
      <p:ext uri="{BB962C8B-B14F-4D97-AF65-F5344CB8AC3E}">
        <p14:creationId xmlns:p14="http://schemas.microsoft.com/office/powerpoint/2010/main" val="38709961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2FD9-4337-3B4B-340D-A4FB2BECF5D6}"/>
              </a:ext>
            </a:extLst>
          </p:cNvPr>
          <p:cNvSpPr>
            <a:spLocks noGrp="1"/>
          </p:cNvSpPr>
          <p:nvPr>
            <p:ph type="title"/>
          </p:nvPr>
        </p:nvSpPr>
        <p:spPr>
          <a:xfrm>
            <a:off x="3359610" y="210285"/>
            <a:ext cx="5475317" cy="1508760"/>
          </a:xfrm>
        </p:spPr>
        <p:txBody>
          <a:bodyPr/>
          <a:lstStyle/>
          <a:p>
            <a:r>
              <a:rPr lang="en-US" b="1">
                <a:solidFill>
                  <a:schemeClr val="accent4">
                    <a:lumMod val="75000"/>
                  </a:schemeClr>
                </a:solidFill>
                <a:latin typeface="Avenir Next LT Pro"/>
              </a:rPr>
              <a:t>Music and Sounds</a:t>
            </a:r>
          </a:p>
        </p:txBody>
      </p:sp>
      <p:sp>
        <p:nvSpPr>
          <p:cNvPr id="3" name="Content Placeholder 2">
            <a:extLst>
              <a:ext uri="{FF2B5EF4-FFF2-40B4-BE49-F238E27FC236}">
                <a16:creationId xmlns:a16="http://schemas.microsoft.com/office/drawing/2014/main" id="{3C8150CE-DC59-6CEF-9DE6-58539ACDC239}"/>
              </a:ext>
            </a:extLst>
          </p:cNvPr>
          <p:cNvSpPr>
            <a:spLocks noGrp="1"/>
          </p:cNvSpPr>
          <p:nvPr>
            <p:ph idx="1"/>
          </p:nvPr>
        </p:nvSpPr>
        <p:spPr>
          <a:xfrm>
            <a:off x="2192" y="2127647"/>
            <a:ext cx="9784080" cy="4206240"/>
          </a:xfrm>
        </p:spPr>
        <p:txBody>
          <a:bodyPr vert="horz" lIns="91440" tIns="45720" rIns="91440" bIns="45720" rtlCol="0" anchor="t">
            <a:normAutofit/>
          </a:bodyPr>
          <a:lstStyle/>
          <a:p>
            <a:r>
              <a:rPr lang="en-US" sz="2400" dirty="0">
                <a:latin typeface="Avenir Next LT Pro"/>
              </a:rPr>
              <a:t>Leveraging the power of A.I we utilized Suno A.I to create unique musical scores for our menu and levels.</a:t>
            </a:r>
            <a:endParaRPr lang="en-US"/>
          </a:p>
          <a:p>
            <a:pPr lvl="1">
              <a:buFont typeface="Courier New" pitchFamily="2" charset="2"/>
              <a:buChar char="o"/>
            </a:pPr>
            <a:endParaRPr lang="en-US" sz="2400" dirty="0">
              <a:latin typeface="Avenir Next LT Pro"/>
            </a:endParaRPr>
          </a:p>
          <a:p>
            <a:pPr lvl="1">
              <a:buFont typeface="Courier New" pitchFamily="2" charset="2"/>
              <a:buChar char="o"/>
            </a:pPr>
            <a:r>
              <a:rPr lang="en-US" sz="2400" dirty="0">
                <a:latin typeface="Avenir Next LT Pro"/>
              </a:rPr>
              <a:t>The A.I can produce any type of music, but we leaned into a more retro vapor wave feel that features a chiptune atheistic. </a:t>
            </a:r>
            <a:endParaRPr lang="en-US" sz="2400">
              <a:latin typeface="Avenir Next LT Pro"/>
            </a:endParaRPr>
          </a:p>
          <a:p>
            <a:endParaRPr lang="en-US" dirty="0"/>
          </a:p>
        </p:txBody>
      </p:sp>
    </p:spTree>
    <p:extLst>
      <p:ext uri="{BB962C8B-B14F-4D97-AF65-F5344CB8AC3E}">
        <p14:creationId xmlns:p14="http://schemas.microsoft.com/office/powerpoint/2010/main" val="23396845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7F845-0B2A-D60A-E6A8-516F75C3D00F}"/>
              </a:ext>
            </a:extLst>
          </p:cNvPr>
          <p:cNvSpPr>
            <a:spLocks noGrp="1"/>
          </p:cNvSpPr>
          <p:nvPr>
            <p:ph type="title"/>
          </p:nvPr>
        </p:nvSpPr>
        <p:spPr>
          <a:xfrm>
            <a:off x="2546810" y="210286"/>
            <a:ext cx="7100917" cy="1508760"/>
          </a:xfrm>
        </p:spPr>
        <p:txBody>
          <a:bodyPr/>
          <a:lstStyle/>
          <a:p>
            <a:r>
              <a:rPr lang="en-US" b="1" dirty="0">
                <a:solidFill>
                  <a:schemeClr val="accent4">
                    <a:lumMod val="75000"/>
                  </a:schemeClr>
                </a:solidFill>
                <a:latin typeface="Avenir Next LT Pro"/>
              </a:rPr>
              <a:t>Game States and more</a:t>
            </a:r>
            <a:r>
              <a:rPr lang="en-US" b="1" dirty="0">
                <a:latin typeface="Avenir Next LT Pro"/>
              </a:rPr>
              <a:t> </a:t>
            </a:r>
          </a:p>
        </p:txBody>
      </p:sp>
      <p:sp>
        <p:nvSpPr>
          <p:cNvPr id="3" name="Content Placeholder 2">
            <a:extLst>
              <a:ext uri="{FF2B5EF4-FFF2-40B4-BE49-F238E27FC236}">
                <a16:creationId xmlns:a16="http://schemas.microsoft.com/office/drawing/2014/main" id="{69DF85F7-B83C-3933-0829-37E656EDE136}"/>
              </a:ext>
            </a:extLst>
          </p:cNvPr>
          <p:cNvSpPr>
            <a:spLocks noGrp="1"/>
          </p:cNvSpPr>
          <p:nvPr>
            <p:ph idx="1"/>
          </p:nvPr>
        </p:nvSpPr>
        <p:spPr>
          <a:xfrm>
            <a:off x="2192" y="2043238"/>
            <a:ext cx="9784080" cy="4206240"/>
          </a:xfrm>
        </p:spPr>
        <p:txBody>
          <a:bodyPr vert="horz" lIns="91440" tIns="45720" rIns="91440" bIns="45720" rtlCol="0" anchor="t">
            <a:normAutofit/>
          </a:bodyPr>
          <a:lstStyle/>
          <a:p>
            <a:r>
              <a:rPr lang="en-US" dirty="0"/>
              <a:t>Running</a:t>
            </a:r>
          </a:p>
          <a:p>
            <a:pPr lvl="1">
              <a:buFont typeface="Courier New" pitchFamily="2" charset="2"/>
              <a:buChar char="o"/>
            </a:pPr>
            <a:r>
              <a:rPr lang="en-US" dirty="0"/>
              <a:t> The player runs at a constant rate.</a:t>
            </a:r>
          </a:p>
          <a:p>
            <a:r>
              <a:rPr lang="en-US" dirty="0"/>
              <a:t>Strafing </a:t>
            </a:r>
          </a:p>
          <a:p>
            <a:pPr lvl="1">
              <a:buFont typeface="Courier New" pitchFamily="2" charset="2"/>
              <a:buChar char="o"/>
            </a:pPr>
            <a:r>
              <a:rPr lang="en-US" dirty="0"/>
              <a:t>The player can move left and right through the level.</a:t>
            </a:r>
          </a:p>
          <a:p>
            <a:r>
              <a:rPr lang="en-US" dirty="0"/>
              <a:t>Jumping</a:t>
            </a:r>
          </a:p>
          <a:p>
            <a:pPr lvl="1">
              <a:buFont typeface="Courier New" pitchFamily="2" charset="2"/>
              <a:buChar char="o"/>
            </a:pPr>
            <a:r>
              <a:rPr lang="en-US" dirty="0"/>
              <a:t>The player can jump a medium distance. </a:t>
            </a:r>
            <a:endParaRPr lang="en-US"/>
          </a:p>
          <a:p>
            <a:r>
              <a:rPr lang="en-US" dirty="0"/>
              <a:t>Wall Running</a:t>
            </a:r>
          </a:p>
          <a:p>
            <a:pPr lvl="1">
              <a:buFont typeface="Courier New" pitchFamily="2" charset="2"/>
              <a:buChar char="o"/>
            </a:pPr>
            <a:r>
              <a:rPr lang="en-US" dirty="0"/>
              <a:t>The player can run on walls and jump off them.</a:t>
            </a:r>
          </a:p>
          <a:p>
            <a:r>
              <a:rPr lang="en-US" dirty="0"/>
              <a:t>Vortex Cloak</a:t>
            </a:r>
          </a:p>
          <a:p>
            <a:pPr lvl="1">
              <a:buFont typeface="Courier New" pitchFamily="2" charset="2"/>
              <a:buChar char="o"/>
            </a:pPr>
            <a:r>
              <a:rPr lang="en-US" dirty="0"/>
              <a:t>Allows the player to phase through objects in the level. </a:t>
            </a:r>
          </a:p>
          <a:p>
            <a:pPr lvl="1">
              <a:buFont typeface="Courier New" pitchFamily="2" charset="2"/>
              <a:buChar char="o"/>
            </a:pPr>
            <a:endParaRPr lang="en-US" dirty="0"/>
          </a:p>
        </p:txBody>
      </p:sp>
    </p:spTree>
    <p:extLst>
      <p:ext uri="{BB962C8B-B14F-4D97-AF65-F5344CB8AC3E}">
        <p14:creationId xmlns:p14="http://schemas.microsoft.com/office/powerpoint/2010/main" val="38042128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89E14-5088-215E-4FA2-56C524A77351}"/>
              </a:ext>
            </a:extLst>
          </p:cNvPr>
          <p:cNvSpPr>
            <a:spLocks noGrp="1"/>
          </p:cNvSpPr>
          <p:nvPr>
            <p:ph type="title"/>
          </p:nvPr>
        </p:nvSpPr>
        <p:spPr>
          <a:xfrm>
            <a:off x="694920" y="284176"/>
            <a:ext cx="10785968" cy="1424094"/>
          </a:xfrm>
        </p:spPr>
        <p:txBody>
          <a:bodyPr/>
          <a:lstStyle/>
          <a:p>
            <a:r>
              <a:rPr lang="en-US" dirty="0">
                <a:solidFill>
                  <a:schemeClr val="accent4">
                    <a:lumMod val="75000"/>
                  </a:schemeClr>
                </a:solidFill>
              </a:rPr>
              <a:t>Final thoughts and group reflection</a:t>
            </a:r>
          </a:p>
        </p:txBody>
      </p:sp>
      <p:sp>
        <p:nvSpPr>
          <p:cNvPr id="3" name="Content Placeholder 2">
            <a:extLst>
              <a:ext uri="{FF2B5EF4-FFF2-40B4-BE49-F238E27FC236}">
                <a16:creationId xmlns:a16="http://schemas.microsoft.com/office/drawing/2014/main" id="{3AD0E717-3801-A9CC-23AC-64413CE31766}"/>
              </a:ext>
            </a:extLst>
          </p:cNvPr>
          <p:cNvSpPr>
            <a:spLocks noGrp="1"/>
          </p:cNvSpPr>
          <p:nvPr>
            <p:ph idx="1"/>
          </p:nvPr>
        </p:nvSpPr>
        <p:spPr>
          <a:xfrm>
            <a:off x="3475" y="2110458"/>
            <a:ext cx="9784080" cy="4206240"/>
          </a:xfrm>
        </p:spPr>
        <p:txBody>
          <a:bodyPr vert="horz" lIns="91440" tIns="45720" rIns="91440" bIns="45720" rtlCol="0" anchor="t">
            <a:normAutofit fontScale="85000" lnSpcReduction="20000"/>
          </a:bodyPr>
          <a:lstStyle/>
          <a:p>
            <a:r>
              <a:rPr lang="en-US" dirty="0"/>
              <a:t>We each faced many challenges in creating this game:</a:t>
            </a:r>
          </a:p>
          <a:p>
            <a:pPr lvl="1">
              <a:buFont typeface="Courier New" pitchFamily="2" charset="2"/>
              <a:buChar char="o"/>
            </a:pPr>
            <a:r>
              <a:rPr lang="en-US" dirty="0"/>
              <a:t>Each of us would like to share a personal struggle with the project. </a:t>
            </a:r>
          </a:p>
          <a:p>
            <a:pPr lvl="1">
              <a:buFont typeface="Courier New" pitchFamily="2" charset="2"/>
              <a:buChar char="o"/>
            </a:pPr>
            <a:endParaRPr lang="en-US" dirty="0"/>
          </a:p>
          <a:p>
            <a:pPr lvl="1">
              <a:buFont typeface="Courier New" pitchFamily="2" charset="2"/>
              <a:buChar char="o"/>
            </a:pPr>
            <a:endParaRPr lang="en-US" dirty="0"/>
          </a:p>
          <a:p>
            <a:pPr lvl="1">
              <a:buFont typeface="Courier New" pitchFamily="2" charset="2"/>
              <a:buChar char="o"/>
            </a:pPr>
            <a:r>
              <a:rPr lang="en-US" dirty="0"/>
              <a:t>Features not implemented:</a:t>
            </a:r>
          </a:p>
          <a:p>
            <a:pPr lvl="2">
              <a:buFont typeface="Wingdings" pitchFamily="2" charset="2"/>
              <a:buChar char="§"/>
            </a:pPr>
            <a:r>
              <a:rPr lang="en-US" dirty="0"/>
              <a:t>Laser Trap</a:t>
            </a:r>
          </a:p>
          <a:p>
            <a:pPr lvl="1">
              <a:buFont typeface="Courier New" pitchFamily="2" charset="2"/>
              <a:buChar char="o"/>
            </a:pPr>
            <a:endParaRPr lang="en-US" dirty="0"/>
          </a:p>
          <a:p>
            <a:r>
              <a:rPr lang="en-US" dirty="0"/>
              <a:t>If we had more time we would like to include:</a:t>
            </a:r>
          </a:p>
          <a:p>
            <a:pPr lvl="1">
              <a:buFont typeface="Courier New" pitchFamily="2" charset="2"/>
              <a:buChar char="o"/>
            </a:pPr>
            <a:r>
              <a:rPr lang="en-US" dirty="0"/>
              <a:t>Player sounds (IE. Jumping, using equipment, Ect.)</a:t>
            </a:r>
          </a:p>
          <a:p>
            <a:pPr lvl="1">
              <a:buFont typeface="Courier New" pitchFamily="2" charset="2"/>
              <a:buChar char="o"/>
            </a:pPr>
            <a:r>
              <a:rPr lang="en-US" dirty="0"/>
              <a:t>Polishing boss battles // interaction with bosses. </a:t>
            </a:r>
          </a:p>
          <a:p>
            <a:pPr lvl="1">
              <a:buFont typeface="Courier New" pitchFamily="2" charset="2"/>
              <a:buChar char="o"/>
            </a:pPr>
            <a:r>
              <a:rPr lang="en-US" dirty="0"/>
              <a:t>Endless Mode. </a:t>
            </a:r>
          </a:p>
          <a:p>
            <a:pPr lvl="1">
              <a:buFont typeface="Courier New" pitchFamily="2" charset="2"/>
              <a:buChar char="o"/>
            </a:pPr>
            <a:r>
              <a:rPr lang="en-US" dirty="0"/>
              <a:t>More refined Movement System</a:t>
            </a:r>
          </a:p>
          <a:p>
            <a:pPr lvl="1">
              <a:buFont typeface="Courier New" pitchFamily="2" charset="2"/>
              <a:buChar char="o"/>
            </a:pPr>
            <a:r>
              <a:rPr lang="en-US" dirty="0"/>
              <a:t>Smoother animations.</a:t>
            </a:r>
            <a:br>
              <a:rPr lang="en-US" dirty="0"/>
            </a:br>
            <a:br>
              <a:rPr lang="en-US" dirty="0"/>
            </a:br>
            <a:endParaRPr lang="en-US"/>
          </a:p>
          <a:p>
            <a:endParaRPr lang="en-US" dirty="0"/>
          </a:p>
          <a:p>
            <a:pPr lvl="1">
              <a:buFont typeface="Courier New" pitchFamily="2" charset="2"/>
              <a:buChar char="o"/>
            </a:pPr>
            <a:endParaRPr lang="en-US" dirty="0"/>
          </a:p>
        </p:txBody>
      </p:sp>
    </p:spTree>
    <p:extLst>
      <p:ext uri="{BB962C8B-B14F-4D97-AF65-F5344CB8AC3E}">
        <p14:creationId xmlns:p14="http://schemas.microsoft.com/office/powerpoint/2010/main" val="32419379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2D0C-A9C2-5796-8AF2-E8C84525DD17}"/>
              </a:ext>
            </a:extLst>
          </p:cNvPr>
          <p:cNvSpPr>
            <a:spLocks noGrp="1"/>
          </p:cNvSpPr>
          <p:nvPr>
            <p:ph type="title"/>
          </p:nvPr>
        </p:nvSpPr>
        <p:spPr/>
        <p:txBody>
          <a:bodyPr>
            <a:normAutofit/>
          </a:bodyPr>
          <a:lstStyle/>
          <a:p>
            <a:r>
              <a:rPr lang="en-US" b="1">
                <a:solidFill>
                  <a:schemeClr val="accent4">
                    <a:lumMod val="75000"/>
                  </a:schemeClr>
                </a:solidFill>
                <a:latin typeface="Avenir Next LT Pro"/>
              </a:rPr>
              <a:t>Table of contents</a:t>
            </a:r>
            <a:r>
              <a:rPr lang="en-US"/>
              <a:t> </a:t>
            </a:r>
          </a:p>
        </p:txBody>
      </p:sp>
      <p:sp>
        <p:nvSpPr>
          <p:cNvPr id="3" name="Content Placeholder 2">
            <a:extLst>
              <a:ext uri="{FF2B5EF4-FFF2-40B4-BE49-F238E27FC236}">
                <a16:creationId xmlns:a16="http://schemas.microsoft.com/office/drawing/2014/main" id="{F066009D-2C05-77F4-863B-B374BF6BFF1C}"/>
              </a:ext>
            </a:extLst>
          </p:cNvPr>
          <p:cNvSpPr>
            <a:spLocks noGrp="1"/>
          </p:cNvSpPr>
          <p:nvPr>
            <p:ph idx="1"/>
          </p:nvPr>
        </p:nvSpPr>
        <p:spPr/>
        <p:txBody>
          <a:bodyPr vert="horz" lIns="91440" tIns="45720" rIns="91440" bIns="45720" rtlCol="0" anchor="t">
            <a:noAutofit/>
          </a:bodyPr>
          <a:lstStyle/>
          <a:p>
            <a:pPr>
              <a:lnSpc>
                <a:spcPct val="90000"/>
              </a:lnSpc>
            </a:pPr>
            <a:r>
              <a:rPr lang="en-US" sz="2800"/>
              <a:t>Game Overview</a:t>
            </a:r>
          </a:p>
          <a:p>
            <a:pPr lvl="1">
              <a:lnSpc>
                <a:spcPct val="90000"/>
              </a:lnSpc>
              <a:buFont typeface="Courier New"/>
              <a:buChar char="o"/>
            </a:pPr>
            <a:r>
              <a:rPr lang="en-US" sz="2800"/>
              <a:t>Game Lore</a:t>
            </a:r>
          </a:p>
          <a:p>
            <a:pPr lvl="1">
              <a:lnSpc>
                <a:spcPct val="90000"/>
              </a:lnSpc>
              <a:buFont typeface="Courier New"/>
              <a:buChar char="o"/>
            </a:pPr>
            <a:r>
              <a:rPr lang="en-US" sz="2800"/>
              <a:t>Gameplay Objectives </a:t>
            </a:r>
          </a:p>
          <a:p>
            <a:pPr>
              <a:lnSpc>
                <a:spcPct val="90000"/>
              </a:lnSpc>
            </a:pPr>
            <a:r>
              <a:rPr lang="en-US" sz="2800"/>
              <a:t>Game Features</a:t>
            </a:r>
          </a:p>
          <a:p>
            <a:pPr lvl="1">
              <a:lnSpc>
                <a:spcPct val="90000"/>
              </a:lnSpc>
              <a:buFont typeface="Courier New"/>
              <a:buChar char="o"/>
            </a:pPr>
            <a:r>
              <a:rPr lang="en-US" sz="2800"/>
              <a:t>Progression System</a:t>
            </a:r>
          </a:p>
          <a:p>
            <a:pPr lvl="1">
              <a:lnSpc>
                <a:spcPct val="90000"/>
              </a:lnSpc>
              <a:buFont typeface="Courier New"/>
              <a:buChar char="o"/>
            </a:pPr>
            <a:endParaRPr lang="en-US" sz="2800"/>
          </a:p>
          <a:p>
            <a:pPr>
              <a:lnSpc>
                <a:spcPct val="90000"/>
              </a:lnSpc>
            </a:pPr>
            <a:r>
              <a:rPr lang="en-US" sz="2800"/>
              <a:t>Technical Overview</a:t>
            </a:r>
          </a:p>
          <a:p>
            <a:pPr lvl="1">
              <a:lnSpc>
                <a:spcPct val="90000"/>
              </a:lnSpc>
              <a:buFont typeface="Courier New"/>
              <a:buChar char="o"/>
            </a:pPr>
            <a:r>
              <a:rPr lang="en-US" sz="2800"/>
              <a:t>Art Design</a:t>
            </a:r>
          </a:p>
          <a:p>
            <a:pPr lvl="1">
              <a:lnSpc>
                <a:spcPct val="90000"/>
              </a:lnSpc>
              <a:buFont typeface="Courier New"/>
              <a:buChar char="o"/>
            </a:pPr>
            <a:r>
              <a:rPr lang="en-US" sz="2800"/>
              <a:t>Music and sound</a:t>
            </a:r>
          </a:p>
          <a:p>
            <a:pPr lvl="1">
              <a:lnSpc>
                <a:spcPct val="90000"/>
              </a:lnSpc>
              <a:buFont typeface="Courier New"/>
              <a:buChar char="o"/>
            </a:pPr>
            <a:r>
              <a:rPr lang="en-US" sz="2800"/>
              <a:t>Game States </a:t>
            </a:r>
          </a:p>
          <a:p>
            <a:pPr lvl="1">
              <a:lnSpc>
                <a:spcPct val="90000"/>
              </a:lnSpc>
              <a:buFont typeface="Courier New"/>
              <a:buChar char="o"/>
            </a:pPr>
            <a:r>
              <a:rPr lang="en-US" sz="2800"/>
              <a:t>Interface</a:t>
            </a:r>
          </a:p>
          <a:p>
            <a:pPr lvl="1">
              <a:lnSpc>
                <a:spcPct val="90000"/>
              </a:lnSpc>
              <a:buFont typeface="Courier New"/>
              <a:buChar char="o"/>
            </a:pPr>
            <a:r>
              <a:rPr lang="en-US" sz="2800"/>
              <a:t>Level Design </a:t>
            </a:r>
          </a:p>
          <a:p>
            <a:pPr>
              <a:lnSpc>
                <a:spcPct val="90000"/>
              </a:lnSpc>
            </a:pPr>
            <a:r>
              <a:rPr lang="en-US" sz="2800"/>
              <a:t>Finial Thoughts and Reflection </a:t>
            </a:r>
          </a:p>
          <a:p>
            <a:pPr marL="457200" lvl="1" indent="0">
              <a:lnSpc>
                <a:spcPct val="90000"/>
              </a:lnSpc>
              <a:buNone/>
            </a:pPr>
            <a:endParaRPr lang="en-US"/>
          </a:p>
        </p:txBody>
      </p:sp>
    </p:spTree>
    <p:extLst>
      <p:ext uri="{BB962C8B-B14F-4D97-AF65-F5344CB8AC3E}">
        <p14:creationId xmlns:p14="http://schemas.microsoft.com/office/powerpoint/2010/main" val="27790450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DAC5D-97CD-B0A7-630F-1A461B3C92F2}"/>
              </a:ext>
            </a:extLst>
          </p:cNvPr>
          <p:cNvSpPr>
            <a:spLocks noGrp="1"/>
          </p:cNvSpPr>
          <p:nvPr>
            <p:ph type="title"/>
          </p:nvPr>
        </p:nvSpPr>
        <p:spPr>
          <a:xfrm>
            <a:off x="4047719" y="293412"/>
            <a:ext cx="4099099" cy="1508760"/>
          </a:xfrm>
        </p:spPr>
        <p:txBody>
          <a:bodyPr/>
          <a:lstStyle/>
          <a:p>
            <a:r>
              <a:rPr lang="en-US" b="1">
                <a:solidFill>
                  <a:schemeClr val="accent4">
                    <a:lumMod val="75000"/>
                  </a:schemeClr>
                </a:solidFill>
                <a:latin typeface="Avenir Next LT Pro"/>
              </a:rPr>
              <a:t>Works Cited</a:t>
            </a:r>
            <a:r>
              <a:rPr lang="en-US" b="1">
                <a:latin typeface="Avenir Next LT Pro"/>
              </a:rPr>
              <a:t> </a:t>
            </a:r>
          </a:p>
        </p:txBody>
      </p:sp>
      <p:sp>
        <p:nvSpPr>
          <p:cNvPr id="3" name="Content Placeholder 2">
            <a:extLst>
              <a:ext uri="{FF2B5EF4-FFF2-40B4-BE49-F238E27FC236}">
                <a16:creationId xmlns:a16="http://schemas.microsoft.com/office/drawing/2014/main" id="{2D437946-C46F-28D3-17B2-C7E5AFB2F66F}"/>
              </a:ext>
            </a:extLst>
          </p:cNvPr>
          <p:cNvSpPr>
            <a:spLocks noGrp="1"/>
          </p:cNvSpPr>
          <p:nvPr>
            <p:ph idx="1"/>
          </p:nvPr>
        </p:nvSpPr>
        <p:spPr>
          <a:xfrm>
            <a:off x="2192" y="1859280"/>
            <a:ext cx="9784080" cy="4206240"/>
          </a:xfrm>
        </p:spPr>
        <p:txBody>
          <a:bodyPr vert="horz" lIns="91440" tIns="45720" rIns="91440" bIns="45720" rtlCol="0" anchor="t">
            <a:normAutofit/>
          </a:bodyPr>
          <a:lstStyle/>
          <a:p>
            <a:endParaRPr lang="en-US" dirty="0"/>
          </a:p>
        </p:txBody>
      </p:sp>
    </p:spTree>
    <p:extLst>
      <p:ext uri="{BB962C8B-B14F-4D97-AF65-F5344CB8AC3E}">
        <p14:creationId xmlns:p14="http://schemas.microsoft.com/office/powerpoint/2010/main" val="35464916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4E617-AEB3-A8AB-025E-A65247C41FE4}"/>
              </a:ext>
            </a:extLst>
          </p:cNvPr>
          <p:cNvSpPr>
            <a:spLocks noGrp="1"/>
          </p:cNvSpPr>
          <p:nvPr>
            <p:ph type="ctrTitle"/>
          </p:nvPr>
        </p:nvSpPr>
        <p:spPr>
          <a:xfrm>
            <a:off x="1437985" y="2056885"/>
            <a:ext cx="9316409" cy="1453896"/>
          </a:xfrm>
        </p:spPr>
        <p:txBody>
          <a:bodyPr>
            <a:normAutofit/>
          </a:bodyPr>
          <a:lstStyle/>
          <a:p>
            <a:r>
              <a:rPr lang="en-US" b="1">
                <a:solidFill>
                  <a:schemeClr val="accent4">
                    <a:lumMod val="75000"/>
                  </a:schemeClr>
                </a:solidFill>
                <a:latin typeface="Avenir Next LT Pro"/>
              </a:rPr>
              <a:t>Game Overview</a:t>
            </a:r>
            <a:r>
              <a:rPr lang="en-US"/>
              <a:t> </a:t>
            </a:r>
          </a:p>
        </p:txBody>
      </p:sp>
      <p:sp>
        <p:nvSpPr>
          <p:cNvPr id="3" name="Content Placeholder 2">
            <a:extLst>
              <a:ext uri="{FF2B5EF4-FFF2-40B4-BE49-F238E27FC236}">
                <a16:creationId xmlns:a16="http://schemas.microsoft.com/office/drawing/2014/main" id="{1A74626C-83CA-11C3-99E7-5AE3DFA14F3B}"/>
              </a:ext>
            </a:extLst>
          </p:cNvPr>
          <p:cNvSpPr>
            <a:spLocks noGrp="1"/>
          </p:cNvSpPr>
          <p:nvPr>
            <p:ph type="subTitle" idx="1"/>
          </p:nvPr>
        </p:nvSpPr>
        <p:spPr>
          <a:xfrm>
            <a:off x="1437985" y="4006709"/>
            <a:ext cx="9316409" cy="457200"/>
          </a:xfrm>
        </p:spPr>
        <p:txBody>
          <a:bodyPr vert="horz" lIns="91440" tIns="45720" rIns="91440" bIns="45720" rtlCol="0" anchor="t">
            <a:normAutofit/>
          </a:bodyPr>
          <a:lstStyle/>
          <a:p>
            <a:r>
              <a:rPr lang="en-US" sz="2400" i="1">
                <a:latin typeface="Avenir Next LT Pro Light"/>
              </a:rPr>
              <a:t>Game Lore and Gameplay Objectives </a:t>
            </a:r>
          </a:p>
        </p:txBody>
      </p:sp>
    </p:spTree>
    <p:extLst>
      <p:ext uri="{BB962C8B-B14F-4D97-AF65-F5344CB8AC3E}">
        <p14:creationId xmlns:p14="http://schemas.microsoft.com/office/powerpoint/2010/main" val="2070454960"/>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5AED1-CABE-8314-D7F4-098CE5C82DF4}"/>
              </a:ext>
            </a:extLst>
          </p:cNvPr>
          <p:cNvSpPr>
            <a:spLocks noGrp="1"/>
          </p:cNvSpPr>
          <p:nvPr>
            <p:ph type="title"/>
          </p:nvPr>
        </p:nvSpPr>
        <p:spPr>
          <a:xfrm>
            <a:off x="7769088" y="255924"/>
            <a:ext cx="4133647" cy="1446550"/>
          </a:xfrm>
        </p:spPr>
        <p:txBody>
          <a:bodyPr>
            <a:normAutofit/>
          </a:bodyPr>
          <a:lstStyle/>
          <a:p>
            <a:r>
              <a:rPr lang="en-US" b="1">
                <a:solidFill>
                  <a:schemeClr val="accent4">
                    <a:lumMod val="75000"/>
                  </a:schemeClr>
                </a:solidFill>
                <a:latin typeface="Avenir Next LT Pro"/>
              </a:rPr>
              <a:t>Game Lore</a:t>
            </a:r>
            <a:r>
              <a:rPr lang="en-US"/>
              <a:t> </a:t>
            </a:r>
          </a:p>
        </p:txBody>
      </p:sp>
      <p:sp>
        <p:nvSpPr>
          <p:cNvPr id="3" name="Content Placeholder 2">
            <a:extLst>
              <a:ext uri="{FF2B5EF4-FFF2-40B4-BE49-F238E27FC236}">
                <a16:creationId xmlns:a16="http://schemas.microsoft.com/office/drawing/2014/main" id="{CDFAF819-1E6A-FF48-4432-0F04A6D791E2}"/>
              </a:ext>
            </a:extLst>
          </p:cNvPr>
          <p:cNvSpPr>
            <a:spLocks noGrp="1"/>
          </p:cNvSpPr>
          <p:nvPr>
            <p:ph idx="1"/>
          </p:nvPr>
        </p:nvSpPr>
        <p:spPr>
          <a:xfrm>
            <a:off x="6966721" y="2082278"/>
            <a:ext cx="5228155" cy="4777001"/>
          </a:xfrm>
        </p:spPr>
        <p:txBody>
          <a:bodyPr vert="horz" lIns="91440" tIns="45720" rIns="91440" bIns="45720" rtlCol="0" anchor="t">
            <a:normAutofit/>
          </a:bodyPr>
          <a:lstStyle/>
          <a:p>
            <a:r>
              <a:rPr lang="en-US" sz="2000" dirty="0">
                <a:ea typeface="+mn-lt"/>
                <a:cs typeface="+mn-lt"/>
              </a:rPr>
              <a:t>The Purple Blossom universe is set in a dystopian future where two factions have established dominance on the local land.</a:t>
            </a:r>
            <a:endParaRPr lang="en-US" dirty="0"/>
          </a:p>
          <a:p>
            <a:r>
              <a:rPr lang="en-US" sz="2000" dirty="0">
                <a:ea typeface="+mn-lt"/>
                <a:cs typeface="+mn-lt"/>
              </a:rPr>
              <a:t>Our main Antagonist group is the </a:t>
            </a:r>
            <a:r>
              <a:rPr lang="en-US" sz="2000" b="1" i="1" dirty="0">
                <a:ea typeface="+mn-lt"/>
                <a:cs typeface="+mn-lt"/>
              </a:rPr>
              <a:t>Green-Lotus Brotherhood</a:t>
            </a:r>
            <a:r>
              <a:rPr lang="en-US" sz="2000" dirty="0">
                <a:ea typeface="+mn-lt"/>
                <a:cs typeface="+mn-lt"/>
              </a:rPr>
              <a:t> who is fighting against the main protagonist the </a:t>
            </a:r>
            <a:r>
              <a:rPr lang="en-US" sz="2000" b="1" i="1" dirty="0">
                <a:ea typeface="+mn-lt"/>
                <a:cs typeface="+mn-lt"/>
              </a:rPr>
              <a:t>Purple Blossom</a:t>
            </a:r>
            <a:r>
              <a:rPr lang="en-US" sz="2000" dirty="0">
                <a:ea typeface="+mn-lt"/>
                <a:cs typeface="+mn-lt"/>
              </a:rPr>
              <a:t> for control over the local land and people.</a:t>
            </a:r>
            <a:endParaRPr lang="en-US" dirty="0"/>
          </a:p>
          <a:p>
            <a:r>
              <a:rPr lang="en-US" sz="2000" dirty="0">
                <a:ea typeface="+mn-lt"/>
                <a:cs typeface="+mn-lt"/>
              </a:rPr>
              <a:t>As players progress through the game playing as the </a:t>
            </a:r>
            <a:r>
              <a:rPr lang="en-US" sz="2000" b="1" i="1" dirty="0">
                <a:ea typeface="+mn-lt"/>
                <a:cs typeface="+mn-lt"/>
              </a:rPr>
              <a:t>Purple Blossom,</a:t>
            </a:r>
            <a:r>
              <a:rPr lang="en-US" sz="2000" dirty="0">
                <a:ea typeface="+mn-lt"/>
                <a:cs typeface="+mn-lt"/>
              </a:rPr>
              <a:t> they will encounter a unique district boss at the end of each level.</a:t>
            </a:r>
            <a:endParaRPr lang="en-US" dirty="0"/>
          </a:p>
          <a:p>
            <a:r>
              <a:rPr lang="en-US" sz="2000" dirty="0">
                <a:ea typeface="+mn-lt"/>
                <a:cs typeface="+mn-lt"/>
              </a:rPr>
              <a:t>As players defeat each district boss the Purple Blossom regains control over the land and retrieves a piece of his gear </a:t>
            </a:r>
            <a:endParaRPr lang="en-US" sz="2000" dirty="0"/>
          </a:p>
        </p:txBody>
      </p:sp>
      <p:pic>
        <p:nvPicPr>
          <p:cNvPr id="5" name="Picture 4" descr="White puzzle with one red piece">
            <a:extLst>
              <a:ext uri="{FF2B5EF4-FFF2-40B4-BE49-F238E27FC236}">
                <a16:creationId xmlns:a16="http://schemas.microsoft.com/office/drawing/2014/main" id="{60CA4850-61AD-DA89-1E46-C6AFCD8A27E2}"/>
              </a:ext>
            </a:extLst>
          </p:cNvPr>
          <p:cNvPicPr>
            <a:picLocks noChangeAspect="1"/>
          </p:cNvPicPr>
          <p:nvPr/>
        </p:nvPicPr>
        <p:blipFill rotWithShape="1">
          <a:blip r:embed="rId2"/>
          <a:srcRect l="22248" r="20601" b="-2"/>
          <a:stretch/>
        </p:blipFill>
        <p:spPr>
          <a:xfrm>
            <a:off x="20" y="10"/>
            <a:ext cx="6967738" cy="6857990"/>
          </a:xfrm>
          <a:prstGeom prst="rect">
            <a:avLst/>
          </a:prstGeom>
        </p:spPr>
      </p:pic>
    </p:spTree>
    <p:extLst>
      <p:ext uri="{BB962C8B-B14F-4D97-AF65-F5344CB8AC3E}">
        <p14:creationId xmlns:p14="http://schemas.microsoft.com/office/powerpoint/2010/main" val="3219243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24F3C611-0CF5-45ED-9190-A7A9C19AC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86048"/>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rgbClr val="FFFFFF"/>
              </a:solidFill>
            </a:endParaRPr>
          </a:p>
        </p:txBody>
      </p:sp>
      <p:sp>
        <p:nvSpPr>
          <p:cNvPr id="2" name="Title 1">
            <a:extLst>
              <a:ext uri="{FF2B5EF4-FFF2-40B4-BE49-F238E27FC236}">
                <a16:creationId xmlns:a16="http://schemas.microsoft.com/office/drawing/2014/main" id="{FB6FA5B3-94D5-9DBD-3AC8-01ED5C594851}"/>
              </a:ext>
            </a:extLst>
          </p:cNvPr>
          <p:cNvSpPr>
            <a:spLocks noGrp="1"/>
          </p:cNvSpPr>
          <p:nvPr>
            <p:ph type="title"/>
          </p:nvPr>
        </p:nvSpPr>
        <p:spPr>
          <a:xfrm>
            <a:off x="1202919" y="284176"/>
            <a:ext cx="9784080" cy="1508760"/>
          </a:xfrm>
        </p:spPr>
        <p:txBody>
          <a:bodyPr>
            <a:normAutofit/>
          </a:bodyPr>
          <a:lstStyle/>
          <a:p>
            <a:r>
              <a:rPr lang="en-US" b="1">
                <a:solidFill>
                  <a:schemeClr val="accent4">
                    <a:lumMod val="75000"/>
                  </a:schemeClr>
                </a:solidFill>
                <a:latin typeface="Avenir Next LT Pro"/>
              </a:rPr>
              <a:t>Our Gameplay Objectives</a:t>
            </a:r>
            <a:r>
              <a:rPr lang="en-US" b="1">
                <a:solidFill>
                  <a:schemeClr val="accent4">
                    <a:lumMod val="75000"/>
                  </a:schemeClr>
                </a:solidFill>
              </a:rPr>
              <a:t> </a:t>
            </a:r>
          </a:p>
        </p:txBody>
      </p:sp>
      <p:sp>
        <p:nvSpPr>
          <p:cNvPr id="27" name="Content Placeholder 2">
            <a:extLst>
              <a:ext uri="{FF2B5EF4-FFF2-40B4-BE49-F238E27FC236}">
                <a16:creationId xmlns:a16="http://schemas.microsoft.com/office/drawing/2014/main" id="{2EEA5B5E-26EF-D30E-EEAB-97CDFFCE4BC9}"/>
              </a:ext>
            </a:extLst>
          </p:cNvPr>
          <p:cNvSpPr>
            <a:spLocks noGrp="1"/>
          </p:cNvSpPr>
          <p:nvPr>
            <p:ph idx="1"/>
          </p:nvPr>
        </p:nvSpPr>
        <p:spPr>
          <a:xfrm>
            <a:off x="2192" y="1836190"/>
            <a:ext cx="12185534" cy="5023657"/>
          </a:xfrm>
        </p:spPr>
        <p:txBody>
          <a:bodyPr vert="horz" lIns="91440" tIns="45720" rIns="91440" bIns="45720" rtlCol="0" anchor="t">
            <a:normAutofit fontScale="92500" lnSpcReduction="10000"/>
          </a:bodyPr>
          <a:lstStyle/>
          <a:p>
            <a:endParaRPr lang="en-US" b="1"/>
          </a:p>
          <a:p>
            <a:r>
              <a:rPr lang="en-US" sz="2000" i="1" dirty="0">
                <a:latin typeface="Avenir Next LT Pro"/>
              </a:rPr>
              <a:t>Player Engagement and player retention:</a:t>
            </a:r>
          </a:p>
          <a:p>
            <a:pPr lvl="1">
              <a:buFont typeface="Courier New"/>
              <a:buChar char="o"/>
            </a:pPr>
            <a:endParaRPr lang="en-US">
              <a:latin typeface="Avenir Next LT Pro"/>
            </a:endParaRPr>
          </a:p>
          <a:p>
            <a:pPr lvl="1">
              <a:buFont typeface="Courier New"/>
              <a:buChar char="o"/>
            </a:pPr>
            <a:r>
              <a:rPr lang="en-US" dirty="0">
                <a:latin typeface="Avenir Next LT Pro"/>
              </a:rPr>
              <a:t>Our approach to level design is a progressive approach to difficulty where beginning levels will first introduce the player to the core aspects of the game later providing challenging yet fun levels for players of all types to enjoy. </a:t>
            </a:r>
            <a:endParaRPr lang="en-US" dirty="0"/>
          </a:p>
          <a:p>
            <a:pPr lvl="1">
              <a:buFont typeface="Courier New"/>
              <a:buChar char="o"/>
            </a:pPr>
            <a:r>
              <a:rPr lang="en-US" dirty="0">
                <a:latin typeface="Avenir Next LT Pro"/>
              </a:rPr>
              <a:t>To encourage player retention, we implemented a progressive unlock system throughout the game. This system features an unlockable piece of equipment upon completing a level with the aim to motivate the player to finish the level. </a:t>
            </a:r>
          </a:p>
          <a:p>
            <a:endParaRPr lang="en-US" sz="2000" i="1">
              <a:latin typeface="Avenir Next LT Pro"/>
            </a:endParaRPr>
          </a:p>
          <a:p>
            <a:r>
              <a:rPr lang="en-US" sz="2000" i="1" dirty="0">
                <a:latin typeface="Avenir Next LT Pro"/>
              </a:rPr>
              <a:t>Realistic World immersion:</a:t>
            </a:r>
          </a:p>
          <a:p>
            <a:pPr lvl="1">
              <a:buFont typeface="Courier New"/>
              <a:buChar char="o"/>
            </a:pPr>
            <a:endParaRPr lang="en-US">
              <a:latin typeface="Avenir Next LT Pro"/>
            </a:endParaRPr>
          </a:p>
          <a:p>
            <a:pPr lvl="1">
              <a:buFont typeface="Courier New"/>
              <a:buChar char="o"/>
            </a:pPr>
            <a:r>
              <a:rPr lang="en-US" dirty="0">
                <a:latin typeface="Avenir Next LT Pro"/>
              </a:rPr>
              <a:t>To keep the player immersed in our game we focused on two main elements within </a:t>
            </a:r>
            <a:r>
              <a:rPr lang="en-US" i="1" dirty="0">
                <a:latin typeface="Avenir Next LT Pro"/>
              </a:rPr>
              <a:t>level design and implementation</a:t>
            </a:r>
            <a:endParaRPr lang="en-US" dirty="0"/>
          </a:p>
          <a:p>
            <a:pPr lvl="2">
              <a:buFont typeface="Wingdings"/>
              <a:buChar char="§"/>
            </a:pPr>
            <a:r>
              <a:rPr lang="en-US" sz="2000" dirty="0">
                <a:latin typeface="Avenir Next LT Pro"/>
              </a:rPr>
              <a:t>Realistic 3D elements that give the level a level of realness and immersion</a:t>
            </a:r>
          </a:p>
          <a:p>
            <a:pPr lvl="2">
              <a:buFont typeface="Wingdings"/>
              <a:buChar char="§"/>
            </a:pPr>
            <a:r>
              <a:rPr lang="en-US" sz="2000" dirty="0">
                <a:latin typeface="Avenir Next LT Pro"/>
              </a:rPr>
              <a:t>Careful level design that keeps the levels feeling fun and realistic. </a:t>
            </a:r>
          </a:p>
          <a:p>
            <a:pPr marL="0" indent="0">
              <a:buNone/>
            </a:pPr>
            <a:endParaRPr lang="en-US" b="1"/>
          </a:p>
          <a:p>
            <a:endParaRPr lang="en-US"/>
          </a:p>
          <a:p>
            <a:endParaRPr lang="en-US"/>
          </a:p>
          <a:p>
            <a:endParaRPr lang="en-US"/>
          </a:p>
          <a:p>
            <a:pPr marL="0" indent="0">
              <a:buNone/>
            </a:pPr>
            <a:endParaRPr lang="en-US"/>
          </a:p>
          <a:p>
            <a:endParaRPr lang="en-US"/>
          </a:p>
        </p:txBody>
      </p:sp>
    </p:spTree>
    <p:extLst>
      <p:ext uri="{BB962C8B-B14F-4D97-AF65-F5344CB8AC3E}">
        <p14:creationId xmlns:p14="http://schemas.microsoft.com/office/powerpoint/2010/main" val="1224640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09483-0ED9-60B5-A46B-3BC9FF60AB1B}"/>
              </a:ext>
            </a:extLst>
          </p:cNvPr>
          <p:cNvSpPr>
            <a:spLocks noGrp="1"/>
          </p:cNvSpPr>
          <p:nvPr>
            <p:ph type="ctrTitle"/>
          </p:nvPr>
        </p:nvSpPr>
        <p:spPr>
          <a:xfrm>
            <a:off x="2745978" y="1713353"/>
            <a:ext cx="6696972" cy="2722164"/>
          </a:xfrm>
        </p:spPr>
        <p:txBody>
          <a:bodyPr>
            <a:normAutofit/>
          </a:bodyPr>
          <a:lstStyle/>
          <a:p>
            <a:r>
              <a:rPr lang="en-US" sz="4000" b="1">
                <a:solidFill>
                  <a:schemeClr val="accent4">
                    <a:lumMod val="75000"/>
                  </a:schemeClr>
                </a:solidFill>
                <a:latin typeface="Avenir Next LT Pro"/>
              </a:rPr>
              <a:t>Game Features</a:t>
            </a:r>
            <a:r>
              <a:rPr lang="en-US" b="1">
                <a:solidFill>
                  <a:schemeClr val="accent4">
                    <a:lumMod val="75000"/>
                  </a:schemeClr>
                </a:solidFill>
                <a:latin typeface="Avenir Next LT Pro"/>
              </a:rPr>
              <a:t> </a:t>
            </a:r>
          </a:p>
        </p:txBody>
      </p:sp>
      <p:sp>
        <p:nvSpPr>
          <p:cNvPr id="3" name="Content Placeholder 2">
            <a:extLst>
              <a:ext uri="{FF2B5EF4-FFF2-40B4-BE49-F238E27FC236}">
                <a16:creationId xmlns:a16="http://schemas.microsoft.com/office/drawing/2014/main" id="{B3E97EFE-8D51-BCB5-1527-D6418099DF83}"/>
              </a:ext>
            </a:extLst>
          </p:cNvPr>
          <p:cNvSpPr>
            <a:spLocks noGrp="1"/>
          </p:cNvSpPr>
          <p:nvPr>
            <p:ph type="subTitle" idx="1"/>
          </p:nvPr>
        </p:nvSpPr>
        <p:spPr>
          <a:xfrm>
            <a:off x="2745978" y="3894191"/>
            <a:ext cx="6696972" cy="882904"/>
          </a:xfrm>
        </p:spPr>
        <p:txBody>
          <a:bodyPr vert="horz" lIns="91440" tIns="45720" rIns="91440" bIns="45720" rtlCol="0" anchor="t">
            <a:normAutofit/>
          </a:bodyPr>
          <a:lstStyle/>
          <a:p>
            <a:r>
              <a:rPr lang="en-US">
                <a:latin typeface="Avenir Next LT Pro"/>
              </a:rPr>
              <a:t>The progression system and level design</a:t>
            </a:r>
            <a:r>
              <a:rPr lang="en-US"/>
              <a:t> </a:t>
            </a:r>
          </a:p>
        </p:txBody>
      </p:sp>
    </p:spTree>
    <p:extLst>
      <p:ext uri="{BB962C8B-B14F-4D97-AF65-F5344CB8AC3E}">
        <p14:creationId xmlns:p14="http://schemas.microsoft.com/office/powerpoint/2010/main" val="62930678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8F8A9-8279-E1C1-ACE5-DC18B3B54191}"/>
              </a:ext>
            </a:extLst>
          </p:cNvPr>
          <p:cNvSpPr>
            <a:spLocks noGrp="1"/>
          </p:cNvSpPr>
          <p:nvPr>
            <p:ph type="title"/>
          </p:nvPr>
        </p:nvSpPr>
        <p:spPr>
          <a:xfrm>
            <a:off x="4090989" y="364212"/>
            <a:ext cx="4014688" cy="1446550"/>
          </a:xfrm>
        </p:spPr>
        <p:txBody>
          <a:bodyPr>
            <a:normAutofit/>
          </a:bodyPr>
          <a:lstStyle/>
          <a:p>
            <a:r>
              <a:rPr lang="en-US" b="1">
                <a:solidFill>
                  <a:schemeClr val="accent4">
                    <a:lumMod val="75000"/>
                  </a:schemeClr>
                </a:solidFill>
                <a:latin typeface="Avenir Next LT Pro"/>
              </a:rPr>
              <a:t>Level Design </a:t>
            </a:r>
          </a:p>
        </p:txBody>
      </p:sp>
      <p:sp>
        <p:nvSpPr>
          <p:cNvPr id="15" name="Content Placeholder 14">
            <a:extLst>
              <a:ext uri="{FF2B5EF4-FFF2-40B4-BE49-F238E27FC236}">
                <a16:creationId xmlns:a16="http://schemas.microsoft.com/office/drawing/2014/main" id="{12C7B2FD-01D8-9D71-5432-B491C53F1A00}"/>
              </a:ext>
            </a:extLst>
          </p:cNvPr>
          <p:cNvSpPr>
            <a:spLocks noGrp="1"/>
          </p:cNvSpPr>
          <p:nvPr>
            <p:ph idx="1"/>
          </p:nvPr>
        </p:nvSpPr>
        <p:spPr>
          <a:xfrm>
            <a:off x="2192" y="1813098"/>
            <a:ext cx="12180916" cy="4201622"/>
          </a:xfrm>
        </p:spPr>
        <p:txBody>
          <a:bodyPr vert="horz" lIns="91440" tIns="45720" rIns="91440" bIns="45720" rtlCol="0" anchor="t">
            <a:normAutofit/>
          </a:bodyPr>
          <a:lstStyle/>
          <a:p>
            <a:endParaRPr lang="en-US"/>
          </a:p>
          <a:p>
            <a:r>
              <a:rPr lang="en-US">
                <a:latin typeface="Avenir Next LT Pro"/>
              </a:rPr>
              <a:t>Level 1 – An introductory level for the player that introduces the core elements of our game in a cohesive fun way, enabling the player to get a handle of the controls.</a:t>
            </a:r>
          </a:p>
          <a:p>
            <a:r>
              <a:rPr lang="en-US">
                <a:latin typeface="Avenir Next LT Pro"/>
              </a:rPr>
              <a:t>Level 2- A level that introduces the player to some of the core obstacles in the game as well as the introduction to equipment use. </a:t>
            </a:r>
          </a:p>
          <a:p>
            <a:r>
              <a:rPr lang="en-US">
                <a:latin typeface="Avenir Next LT Pro"/>
              </a:rPr>
              <a:t>Level 3 – This level features an increased challenge to players offering an increased difficulty overall and the implementation of the wall running mechanic thanks to a scroll collected in the previous level. </a:t>
            </a:r>
          </a:p>
          <a:p>
            <a:r>
              <a:rPr lang="en-US">
                <a:latin typeface="Avenir Next LT Pro"/>
              </a:rPr>
              <a:t>Level 4 – This level features the most challenge for all players, featuring a mix of all obstacle types and all abilities in the game. </a:t>
            </a:r>
          </a:p>
          <a:p>
            <a:endParaRPr lang="en-US"/>
          </a:p>
        </p:txBody>
      </p:sp>
    </p:spTree>
    <p:extLst>
      <p:ext uri="{BB962C8B-B14F-4D97-AF65-F5344CB8AC3E}">
        <p14:creationId xmlns:p14="http://schemas.microsoft.com/office/powerpoint/2010/main" val="40193403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4F3C611-0CF5-45ED-9190-A7A9C19AC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186048"/>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rgbClr val="FFFFFF"/>
              </a:solidFill>
            </a:endParaRPr>
          </a:p>
        </p:txBody>
      </p:sp>
      <p:sp>
        <p:nvSpPr>
          <p:cNvPr id="2" name="Title 1">
            <a:extLst>
              <a:ext uri="{FF2B5EF4-FFF2-40B4-BE49-F238E27FC236}">
                <a16:creationId xmlns:a16="http://schemas.microsoft.com/office/drawing/2014/main" id="{DCCEDB8B-43EC-C3FA-3E90-528505042427}"/>
              </a:ext>
            </a:extLst>
          </p:cNvPr>
          <p:cNvSpPr>
            <a:spLocks noGrp="1"/>
          </p:cNvSpPr>
          <p:nvPr>
            <p:ph type="title"/>
          </p:nvPr>
        </p:nvSpPr>
        <p:spPr>
          <a:xfrm>
            <a:off x="1202919" y="284176"/>
            <a:ext cx="9784080" cy="1508760"/>
          </a:xfrm>
        </p:spPr>
        <p:txBody>
          <a:bodyPr>
            <a:normAutofit/>
          </a:bodyPr>
          <a:lstStyle/>
          <a:p>
            <a:r>
              <a:rPr lang="en-US" b="1">
                <a:solidFill>
                  <a:schemeClr val="accent4">
                    <a:lumMod val="75000"/>
                  </a:schemeClr>
                </a:solidFill>
                <a:latin typeface="Avenir Next LT Pro"/>
              </a:rPr>
              <a:t>Progression System</a:t>
            </a:r>
          </a:p>
        </p:txBody>
      </p:sp>
      <p:sp>
        <p:nvSpPr>
          <p:cNvPr id="3" name="Content Placeholder 2">
            <a:extLst>
              <a:ext uri="{FF2B5EF4-FFF2-40B4-BE49-F238E27FC236}">
                <a16:creationId xmlns:a16="http://schemas.microsoft.com/office/drawing/2014/main" id="{1DF73B69-78C4-68BE-62D9-3C62879E2847}"/>
              </a:ext>
            </a:extLst>
          </p:cNvPr>
          <p:cNvSpPr>
            <a:spLocks noGrp="1"/>
          </p:cNvSpPr>
          <p:nvPr>
            <p:ph idx="1"/>
          </p:nvPr>
        </p:nvSpPr>
        <p:spPr>
          <a:xfrm>
            <a:off x="1202919" y="2293902"/>
            <a:ext cx="9784080" cy="4206240"/>
          </a:xfrm>
        </p:spPr>
        <p:txBody>
          <a:bodyPr vert="horz" lIns="91440" tIns="45720" rIns="91440" bIns="45720" rtlCol="0" anchor="t">
            <a:normAutofit/>
          </a:bodyPr>
          <a:lstStyle/>
          <a:p>
            <a:r>
              <a:rPr lang="en-US" dirty="0">
                <a:latin typeface="Avenir Next LT Pro"/>
              </a:rPr>
              <a:t>Level 1 No Items</a:t>
            </a:r>
          </a:p>
          <a:p>
            <a:pPr lvl="1">
              <a:buFont typeface="Courier New" pitchFamily="2" charset="2"/>
              <a:buChar char="o"/>
            </a:pPr>
            <a:r>
              <a:rPr lang="en-US" dirty="0">
                <a:latin typeface="Avenir Next LT Pro"/>
              </a:rPr>
              <a:t>No abilities can only move left and right at a constant rate.</a:t>
            </a:r>
          </a:p>
          <a:p>
            <a:r>
              <a:rPr lang="en-US" dirty="0">
                <a:latin typeface="Avenir Next LT Pro"/>
              </a:rPr>
              <a:t>Level 2 Gravity Boots </a:t>
            </a:r>
          </a:p>
          <a:p>
            <a:pPr lvl="1">
              <a:buFont typeface="Courier New" pitchFamily="2" charset="2"/>
              <a:buChar char="o"/>
            </a:pPr>
            <a:r>
              <a:rPr lang="en-US" dirty="0">
                <a:latin typeface="Avenir Next LT Pro"/>
              </a:rPr>
              <a:t>Enables the player to jump over obstacles. </a:t>
            </a:r>
          </a:p>
          <a:p>
            <a:r>
              <a:rPr lang="en-US" dirty="0">
                <a:latin typeface="Avenir Next LT Pro"/>
              </a:rPr>
              <a:t>Level 3 Wall running Scroll</a:t>
            </a:r>
          </a:p>
          <a:p>
            <a:pPr lvl="1">
              <a:buFont typeface="Courier New" pitchFamily="2" charset="2"/>
              <a:buChar char="o"/>
            </a:pPr>
            <a:r>
              <a:rPr lang="en-US" dirty="0">
                <a:latin typeface="Avenir Next LT Pro"/>
              </a:rPr>
              <a:t>Features an immersive blend of wall running and regular jumping</a:t>
            </a:r>
          </a:p>
          <a:p>
            <a:r>
              <a:rPr lang="en-US" dirty="0">
                <a:latin typeface="Avenir Next LT Pro"/>
              </a:rPr>
              <a:t>Level 4 Vortex Cloak</a:t>
            </a:r>
            <a:r>
              <a:rPr lang="en-US" dirty="0"/>
              <a:t> </a:t>
            </a:r>
          </a:p>
          <a:p>
            <a:pPr lvl="1">
              <a:buFont typeface="Courier New" pitchFamily="2" charset="2"/>
              <a:buChar char="o"/>
            </a:pPr>
            <a:r>
              <a:rPr lang="en-US" dirty="0"/>
              <a:t>Combines all previous abilities including the new vortex cloak power enabling the player to phase through obstacles </a:t>
            </a:r>
          </a:p>
        </p:txBody>
      </p:sp>
    </p:spTree>
    <p:extLst>
      <p:ext uri="{BB962C8B-B14F-4D97-AF65-F5344CB8AC3E}">
        <p14:creationId xmlns:p14="http://schemas.microsoft.com/office/powerpoint/2010/main" val="3584876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6EFDB-310A-EA4F-11D1-122D2707EBC3}"/>
              </a:ext>
            </a:extLst>
          </p:cNvPr>
          <p:cNvSpPr>
            <a:spLocks noGrp="1"/>
          </p:cNvSpPr>
          <p:nvPr>
            <p:ph type="title"/>
          </p:nvPr>
        </p:nvSpPr>
        <p:spPr>
          <a:xfrm>
            <a:off x="4454119" y="210285"/>
            <a:ext cx="3286299" cy="1508760"/>
          </a:xfrm>
        </p:spPr>
        <p:txBody>
          <a:bodyPr/>
          <a:lstStyle/>
          <a:p>
            <a:r>
              <a:rPr lang="en-US" b="1">
                <a:solidFill>
                  <a:schemeClr val="accent4">
                    <a:lumMod val="75000"/>
                  </a:schemeClr>
                </a:solidFill>
                <a:latin typeface="Avenir Next LT Pro"/>
              </a:rPr>
              <a:t>Obstacles </a:t>
            </a:r>
          </a:p>
        </p:txBody>
      </p:sp>
      <p:sp>
        <p:nvSpPr>
          <p:cNvPr id="3" name="Content Placeholder 2">
            <a:extLst>
              <a:ext uri="{FF2B5EF4-FFF2-40B4-BE49-F238E27FC236}">
                <a16:creationId xmlns:a16="http://schemas.microsoft.com/office/drawing/2014/main" id="{360EE4E2-E2EF-4045-D057-6741F4B05B79}"/>
              </a:ext>
            </a:extLst>
          </p:cNvPr>
          <p:cNvSpPr>
            <a:spLocks noGrp="1"/>
          </p:cNvSpPr>
          <p:nvPr>
            <p:ph idx="1"/>
          </p:nvPr>
        </p:nvSpPr>
        <p:spPr>
          <a:xfrm>
            <a:off x="2192" y="2222064"/>
            <a:ext cx="9784080" cy="4206240"/>
          </a:xfrm>
        </p:spPr>
        <p:txBody>
          <a:bodyPr vert="horz" lIns="91440" tIns="45720" rIns="91440" bIns="45720" rtlCol="0" anchor="t">
            <a:normAutofit/>
          </a:bodyPr>
          <a:lstStyle/>
          <a:p>
            <a:pPr lvl="1">
              <a:buFont typeface="Courier New"/>
              <a:buChar char="o"/>
            </a:pPr>
            <a:r>
              <a:rPr lang="en-US" dirty="0">
                <a:latin typeface="Avenir Next LT Pro"/>
              </a:rPr>
              <a:t>Acid Pool </a:t>
            </a:r>
            <a:endParaRPr lang="en-US">
              <a:latin typeface="Avenir Next LT Pro"/>
            </a:endParaRPr>
          </a:p>
          <a:p>
            <a:pPr lvl="2">
              <a:buFont typeface="Wingdings"/>
              <a:buChar char="§"/>
            </a:pPr>
            <a:r>
              <a:rPr lang="en-US" dirty="0">
                <a:latin typeface="Avenir Next LT Pro"/>
              </a:rPr>
              <a:t> A pool of acid that instantly kills the player</a:t>
            </a:r>
          </a:p>
          <a:p>
            <a:pPr lvl="1">
              <a:buFont typeface="Courier New"/>
              <a:buChar char="o"/>
            </a:pPr>
            <a:endParaRPr lang="en-US" dirty="0">
              <a:latin typeface="Avenir Next LT Pro"/>
            </a:endParaRPr>
          </a:p>
          <a:p>
            <a:pPr lvl="1">
              <a:buFont typeface="Courier New"/>
              <a:buChar char="o"/>
            </a:pPr>
            <a:r>
              <a:rPr lang="en-US" dirty="0">
                <a:latin typeface="Avenir Next LT Pro"/>
              </a:rPr>
              <a:t>Spinner  </a:t>
            </a:r>
            <a:endParaRPr lang="en-US" dirty="0"/>
          </a:p>
          <a:p>
            <a:pPr lvl="2">
              <a:buFont typeface="Wingdings"/>
              <a:buChar char="§"/>
            </a:pPr>
            <a:r>
              <a:rPr lang="en-US" dirty="0">
                <a:latin typeface="Avenir Next LT Pro"/>
              </a:rPr>
              <a:t>A spinning trap that has rotating arms that kill the player </a:t>
            </a:r>
            <a:endParaRPr lang="en-US"/>
          </a:p>
          <a:p>
            <a:pPr lvl="1">
              <a:buFont typeface="Courier New"/>
              <a:buChar char="o"/>
            </a:pPr>
            <a:endParaRPr lang="en-US" dirty="0">
              <a:latin typeface="Avenir Next LT Pro"/>
            </a:endParaRPr>
          </a:p>
          <a:p>
            <a:pPr lvl="1">
              <a:buFont typeface="Courier New"/>
              <a:buChar char="o"/>
            </a:pPr>
            <a:r>
              <a:rPr lang="en-US">
                <a:latin typeface="Avenir Next LT Pro"/>
              </a:rPr>
              <a:t>Spike Trap</a:t>
            </a:r>
            <a:endParaRPr lang="en-US"/>
          </a:p>
          <a:p>
            <a:pPr lvl="2">
              <a:buFont typeface="Wingdings"/>
              <a:buChar char="§"/>
            </a:pPr>
            <a:r>
              <a:rPr lang="en-US">
                <a:latin typeface="Avenir Next LT Pro"/>
              </a:rPr>
              <a:t>A trap that operates on a timer, sending spikes that will kill the </a:t>
            </a:r>
            <a:r>
              <a:rPr lang="en-US" dirty="0">
                <a:latin typeface="Avenir Next LT Pro"/>
              </a:rPr>
              <a:t>player. </a:t>
            </a:r>
            <a:endParaRPr lang="en-US" sz="2000">
              <a:latin typeface="Corbel" panose="020B0503020204020204"/>
            </a:endParaRPr>
          </a:p>
          <a:p>
            <a:pPr lvl="1">
              <a:buFont typeface="Courier New"/>
              <a:buChar char="o"/>
            </a:pPr>
            <a:endParaRPr lang="en-US" sz="2000" dirty="0">
              <a:latin typeface="Avenir Next LT Pro"/>
            </a:endParaRPr>
          </a:p>
          <a:p>
            <a:pPr lvl="1">
              <a:buFont typeface="Courier New"/>
              <a:buChar char="o"/>
            </a:pPr>
            <a:r>
              <a:rPr lang="en-US">
                <a:latin typeface="Avenir Next LT Pro"/>
              </a:rPr>
              <a:t>Bosses</a:t>
            </a:r>
            <a:endParaRPr lang="en-US"/>
          </a:p>
          <a:p>
            <a:pPr lvl="2">
              <a:buFont typeface="Wingdings"/>
              <a:buChar char="§"/>
            </a:pPr>
            <a:r>
              <a:rPr lang="en-US" dirty="0">
                <a:latin typeface="Avenir Next LT Pro"/>
              </a:rPr>
              <a:t>Signals the end of the level the player will run past the boss to win. </a:t>
            </a:r>
            <a:endParaRPr lang="en-US" dirty="0"/>
          </a:p>
          <a:p>
            <a:pPr lvl="1">
              <a:buFont typeface="Courier New"/>
              <a:buChar char="o"/>
            </a:pPr>
            <a:endParaRPr lang="en-US"/>
          </a:p>
          <a:p>
            <a:pPr lvl="1">
              <a:buFont typeface="Courier New"/>
              <a:buChar char="o"/>
            </a:pPr>
            <a:endParaRPr lang="en-US"/>
          </a:p>
        </p:txBody>
      </p:sp>
    </p:spTree>
    <p:extLst>
      <p:ext uri="{BB962C8B-B14F-4D97-AF65-F5344CB8AC3E}">
        <p14:creationId xmlns:p14="http://schemas.microsoft.com/office/powerpoint/2010/main" val="13030733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20</Slides>
  <Notes>0</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Banded</vt:lpstr>
      <vt:lpstr>Purple Blossom</vt:lpstr>
      <vt:lpstr>Table of contents </vt:lpstr>
      <vt:lpstr>Game Overview </vt:lpstr>
      <vt:lpstr>Game Lore </vt:lpstr>
      <vt:lpstr>Our Gameplay Objectives </vt:lpstr>
      <vt:lpstr>Game Features </vt:lpstr>
      <vt:lpstr>Level Design </vt:lpstr>
      <vt:lpstr>Progression System</vt:lpstr>
      <vt:lpstr>Obstacles </vt:lpstr>
      <vt:lpstr>Acid Pool </vt:lpstr>
      <vt:lpstr>Spinner Trap</vt:lpstr>
      <vt:lpstr>Spike Traps </vt:lpstr>
      <vt:lpstr>Bosses</vt:lpstr>
      <vt:lpstr>Technical Overview </vt:lpstr>
      <vt:lpstr>Art Design</vt:lpstr>
      <vt:lpstr> Game Interface</vt:lpstr>
      <vt:lpstr>Music and Sounds</vt:lpstr>
      <vt:lpstr>Game States and more </vt:lpstr>
      <vt:lpstr>Final thoughts and group reflection</vt:lpstr>
      <vt:lpstr>Works Cited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273</cp:revision>
  <dcterms:created xsi:type="dcterms:W3CDTF">2024-04-26T23:04:05Z</dcterms:created>
  <dcterms:modified xsi:type="dcterms:W3CDTF">2024-04-28T00:20:37Z</dcterms:modified>
</cp:coreProperties>
</file>

<file path=docProps/thumbnail.jpeg>
</file>